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7"/>
    <p:restoredTop sz="95238"/>
  </p:normalViewPr>
  <p:slideViewPr>
    <p:cSldViewPr snapToGrid="0" snapToObjects="1">
      <p:cViewPr varScale="1">
        <p:scale>
          <a:sx n="85" d="100"/>
          <a:sy n="85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15.12.20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C65AB4D-FD03-0347-8A43-4EA9328622E4}"/>
              </a:ext>
            </a:extLst>
          </p:cNvPr>
          <p:cNvCxnSpPr/>
          <p:nvPr/>
        </p:nvCxnSpPr>
        <p:spPr bwMode="auto">
          <a:xfrm>
            <a:off x="2589664" y="279368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9DF42B9-C70B-6D4F-BBFE-DA491B631D90}"/>
              </a:ext>
            </a:extLst>
          </p:cNvPr>
          <p:cNvCxnSpPr/>
          <p:nvPr/>
        </p:nvCxnSpPr>
        <p:spPr bwMode="auto">
          <a:xfrm>
            <a:off x="2589664" y="319693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6B62976-8979-B941-9C7F-40A93B13E577}"/>
              </a:ext>
            </a:extLst>
          </p:cNvPr>
          <p:cNvCxnSpPr/>
          <p:nvPr/>
        </p:nvCxnSpPr>
        <p:spPr bwMode="auto">
          <a:xfrm>
            <a:off x="2589664" y="360017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ECBBDE-454A-C742-A506-48AB784E9730}"/>
              </a:ext>
            </a:extLst>
          </p:cNvPr>
          <p:cNvCxnSpPr/>
          <p:nvPr/>
        </p:nvCxnSpPr>
        <p:spPr bwMode="auto">
          <a:xfrm>
            <a:off x="2589664" y="400342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2ED847D-B432-7C49-8A00-5D316BA16A6F}"/>
              </a:ext>
            </a:extLst>
          </p:cNvPr>
          <p:cNvCxnSpPr/>
          <p:nvPr/>
        </p:nvCxnSpPr>
        <p:spPr bwMode="auto">
          <a:xfrm>
            <a:off x="2589664" y="440666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85D849-C0C6-DF48-B582-9AC7DF3D0642}"/>
              </a:ext>
            </a:extLst>
          </p:cNvPr>
          <p:cNvCxnSpPr/>
          <p:nvPr/>
        </p:nvCxnSpPr>
        <p:spPr bwMode="auto">
          <a:xfrm>
            <a:off x="2589664" y="4809910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" name="Gruppierung 18">
            <a:extLst>
              <a:ext uri="{FF2B5EF4-FFF2-40B4-BE49-F238E27FC236}">
                <a16:creationId xmlns:a16="http://schemas.microsoft.com/office/drawing/2014/main" id="{4E40852E-BA21-8842-9169-97C4E025BA86}"/>
              </a:ext>
            </a:extLst>
          </p:cNvPr>
          <p:cNvGrpSpPr/>
          <p:nvPr/>
        </p:nvGrpSpPr>
        <p:grpSpPr>
          <a:xfrm rot="5400000">
            <a:off x="2589664" y="2793686"/>
            <a:ext cx="2736304" cy="2016224"/>
            <a:chOff x="979984" y="3005336"/>
            <a:chExt cx="2736304" cy="2016224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4942CC7-F64B-5A44-B742-DBEDE98A1E52}"/>
                </a:ext>
              </a:extLst>
            </p:cNvPr>
            <p:cNvCxnSpPr/>
            <p:nvPr/>
          </p:nvCxnSpPr>
          <p:spPr bwMode="auto">
            <a:xfrm>
              <a:off x="979984" y="300533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0C0ABA6-D753-E64A-9F15-51A7B41CC352}"/>
                </a:ext>
              </a:extLst>
            </p:cNvPr>
            <p:cNvCxnSpPr/>
            <p:nvPr/>
          </p:nvCxnSpPr>
          <p:spPr bwMode="auto">
            <a:xfrm>
              <a:off x="979984" y="340858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73F7742-27B4-FB41-B52E-F967B7B6A46C}"/>
                </a:ext>
              </a:extLst>
            </p:cNvPr>
            <p:cNvCxnSpPr/>
            <p:nvPr/>
          </p:nvCxnSpPr>
          <p:spPr bwMode="auto">
            <a:xfrm>
              <a:off x="979984" y="381182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CBC3AC7-825E-7841-95F1-F11F2F5FE512}"/>
                </a:ext>
              </a:extLst>
            </p:cNvPr>
            <p:cNvCxnSpPr/>
            <p:nvPr/>
          </p:nvCxnSpPr>
          <p:spPr bwMode="auto">
            <a:xfrm>
              <a:off x="979984" y="421507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92F79A5-4F5F-2D4B-AF12-22FBDA046BA9}"/>
                </a:ext>
              </a:extLst>
            </p:cNvPr>
            <p:cNvCxnSpPr/>
            <p:nvPr/>
          </p:nvCxnSpPr>
          <p:spPr bwMode="auto">
            <a:xfrm>
              <a:off x="979984" y="461831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4213A8AF-1E79-2745-B94F-214A8C741611}"/>
                </a:ext>
              </a:extLst>
            </p:cNvPr>
            <p:cNvCxnSpPr/>
            <p:nvPr/>
          </p:nvCxnSpPr>
          <p:spPr bwMode="auto">
            <a:xfrm>
              <a:off x="979984" y="5021560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8269D1-5218-4443-9EE6-E643F407D11D}"/>
              </a:ext>
            </a:extLst>
          </p:cNvPr>
          <p:cNvCxnSpPr/>
          <p:nvPr/>
        </p:nvCxnSpPr>
        <p:spPr bwMode="auto">
          <a:xfrm flipV="1">
            <a:off x="2589664" y="2145614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C58A80-2FB2-2043-B9FB-CD84BCF24D06}"/>
              </a:ext>
            </a:extLst>
          </p:cNvPr>
          <p:cNvCxnSpPr/>
          <p:nvPr/>
        </p:nvCxnSpPr>
        <p:spPr bwMode="auto">
          <a:xfrm rot="5400000" flipV="1">
            <a:off x="3993820" y="3550637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71743ED-F542-C444-AB1C-BD227BBB7E07}"/>
              </a:ext>
            </a:extLst>
          </p:cNvPr>
          <p:cNvSpPr txBox="1"/>
          <p:nvPr/>
        </p:nvSpPr>
        <p:spPr>
          <a:xfrm>
            <a:off x="5614000" y="502593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x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5CDA0D-EE9D-2C4F-B6E2-AE6FF8CA1590}"/>
              </a:ext>
            </a:extLst>
          </p:cNvPr>
          <p:cNvSpPr txBox="1"/>
          <p:nvPr/>
        </p:nvSpPr>
        <p:spPr>
          <a:xfrm>
            <a:off x="2229624" y="200159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</a:rPr>
              <a:t>y</a:t>
            </a:r>
            <a:endParaRPr lang="de-DE" sz="1600" b="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DD545D-4F94-604D-82CC-A91B97070AEA}"/>
              </a:ext>
            </a:extLst>
          </p:cNvPr>
          <p:cNvCxnSpPr/>
          <p:nvPr/>
        </p:nvCxnSpPr>
        <p:spPr bwMode="auto">
          <a:xfrm>
            <a:off x="294970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3DFBF4F-ED17-254A-9F83-A688F8127187}"/>
              </a:ext>
            </a:extLst>
          </p:cNvPr>
          <p:cNvCxnSpPr/>
          <p:nvPr/>
        </p:nvCxnSpPr>
        <p:spPr bwMode="auto">
          <a:xfrm>
            <a:off x="335294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7339BBC-B88E-B04E-9BD6-ED6E17CB103C}"/>
              </a:ext>
            </a:extLst>
          </p:cNvPr>
          <p:cNvCxnSpPr/>
          <p:nvPr/>
        </p:nvCxnSpPr>
        <p:spPr bwMode="auto">
          <a:xfrm>
            <a:off x="375619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E7C4390-215D-CB4B-BFA5-FF6F719299DD}"/>
              </a:ext>
            </a:extLst>
          </p:cNvPr>
          <p:cNvCxnSpPr/>
          <p:nvPr/>
        </p:nvCxnSpPr>
        <p:spPr bwMode="auto">
          <a:xfrm>
            <a:off x="415943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456A4-E7F7-F943-B091-9FAC987208F9}"/>
              </a:ext>
            </a:extLst>
          </p:cNvPr>
          <p:cNvCxnSpPr/>
          <p:nvPr/>
        </p:nvCxnSpPr>
        <p:spPr bwMode="auto">
          <a:xfrm>
            <a:off x="456268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35D3CF9-FB53-A044-AA36-F222FBDC06A8}"/>
              </a:ext>
            </a:extLst>
          </p:cNvPr>
          <p:cNvCxnSpPr/>
          <p:nvPr/>
        </p:nvCxnSpPr>
        <p:spPr bwMode="auto">
          <a:xfrm>
            <a:off x="4965928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5" name="Gruppierung 37">
            <a:extLst>
              <a:ext uri="{FF2B5EF4-FFF2-40B4-BE49-F238E27FC236}">
                <a16:creationId xmlns:a16="http://schemas.microsoft.com/office/drawing/2014/main" id="{DDE9CD43-E480-2547-8C47-CDBDBB1B93B3}"/>
              </a:ext>
            </a:extLst>
          </p:cNvPr>
          <p:cNvGrpSpPr/>
          <p:nvPr/>
        </p:nvGrpSpPr>
        <p:grpSpPr>
          <a:xfrm rot="5400000">
            <a:off x="1565119" y="3713360"/>
            <a:ext cx="2016224" cy="169277"/>
            <a:chOff x="1340024" y="5304029"/>
            <a:chExt cx="2016224" cy="169277"/>
          </a:xfrm>
        </p:grpSpPr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0C40236D-F52C-F346-8F92-A74550BE2276}"/>
                </a:ext>
              </a:extLst>
            </p:cNvPr>
            <p:cNvCxnSpPr/>
            <p:nvPr/>
          </p:nvCxnSpPr>
          <p:spPr bwMode="auto">
            <a:xfrm>
              <a:off x="134002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26AD8580-7914-E246-A105-7D89D687759F}"/>
                </a:ext>
              </a:extLst>
            </p:cNvPr>
            <p:cNvCxnSpPr/>
            <p:nvPr/>
          </p:nvCxnSpPr>
          <p:spPr bwMode="auto">
            <a:xfrm>
              <a:off x="174326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1BB0B63E-CAB2-5445-AEB2-9DDAF2EA740A}"/>
                </a:ext>
              </a:extLst>
            </p:cNvPr>
            <p:cNvCxnSpPr/>
            <p:nvPr/>
          </p:nvCxnSpPr>
          <p:spPr bwMode="auto">
            <a:xfrm>
              <a:off x="214651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5B3C106-C249-C844-BC51-16AF05A280BC}"/>
                </a:ext>
              </a:extLst>
            </p:cNvPr>
            <p:cNvCxnSpPr/>
            <p:nvPr/>
          </p:nvCxnSpPr>
          <p:spPr bwMode="auto">
            <a:xfrm>
              <a:off x="254975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17815C5A-47D4-4241-87F6-0BCF667A7429}"/>
                </a:ext>
              </a:extLst>
            </p:cNvPr>
            <p:cNvCxnSpPr/>
            <p:nvPr/>
          </p:nvCxnSpPr>
          <p:spPr bwMode="auto">
            <a:xfrm>
              <a:off x="295300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D101FA7-312C-7948-A599-C807FC83B23B}"/>
                </a:ext>
              </a:extLst>
            </p:cNvPr>
            <p:cNvCxnSpPr/>
            <p:nvPr/>
          </p:nvCxnSpPr>
          <p:spPr bwMode="auto">
            <a:xfrm>
              <a:off x="3356248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F83B7FF7-7B4C-0A40-9514-DE52986281C9}"/>
              </a:ext>
            </a:extLst>
          </p:cNvPr>
          <p:cNvSpPr txBox="1"/>
          <p:nvPr/>
        </p:nvSpPr>
        <p:spPr>
          <a:xfrm>
            <a:off x="2805689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7EC82AE-F528-0942-9E91-6F7AC4A1B1CA}"/>
              </a:ext>
            </a:extLst>
          </p:cNvPr>
          <p:cNvSpPr txBox="1"/>
          <p:nvPr/>
        </p:nvSpPr>
        <p:spPr>
          <a:xfrm>
            <a:off x="3217296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B11CA1-D4F2-0E43-B740-6429AA4AD4D5}"/>
              </a:ext>
            </a:extLst>
          </p:cNvPr>
          <p:cNvSpPr txBox="1"/>
          <p:nvPr/>
        </p:nvSpPr>
        <p:spPr>
          <a:xfrm>
            <a:off x="3607301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D268B2-D840-6642-827A-27E0574A45F2}"/>
              </a:ext>
            </a:extLst>
          </p:cNvPr>
          <p:cNvSpPr txBox="1"/>
          <p:nvPr/>
        </p:nvSpPr>
        <p:spPr>
          <a:xfrm flipH="1">
            <a:off x="3993820" y="5257675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8CFB149-5E02-544C-AB89-022C2BB721EE}"/>
              </a:ext>
            </a:extLst>
          </p:cNvPr>
          <p:cNvSpPr txBox="1"/>
          <p:nvPr/>
        </p:nvSpPr>
        <p:spPr>
          <a:xfrm>
            <a:off x="4433798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0DEA77C-E85A-E341-93F8-4FC9DAB36A3C}"/>
              </a:ext>
            </a:extLst>
          </p:cNvPr>
          <p:cNvSpPr txBox="1"/>
          <p:nvPr/>
        </p:nvSpPr>
        <p:spPr>
          <a:xfrm>
            <a:off x="4818200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F33153D-1C59-BF49-8324-55B56E49C338}"/>
              </a:ext>
            </a:extLst>
          </p:cNvPr>
          <p:cNvSpPr txBox="1"/>
          <p:nvPr/>
        </p:nvSpPr>
        <p:spPr>
          <a:xfrm>
            <a:off x="2206949" y="462376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2F2A62C-B5C4-844A-8CB9-431A1B1ED902}"/>
              </a:ext>
            </a:extLst>
          </p:cNvPr>
          <p:cNvSpPr txBox="1"/>
          <p:nvPr/>
        </p:nvSpPr>
        <p:spPr>
          <a:xfrm>
            <a:off x="2206949" y="42162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01179D-578B-4C43-AB2B-0AB0EB436132}"/>
              </a:ext>
            </a:extLst>
          </p:cNvPr>
          <p:cNvSpPr txBox="1"/>
          <p:nvPr/>
        </p:nvSpPr>
        <p:spPr>
          <a:xfrm>
            <a:off x="2216385" y="3820228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3F7B103-874B-894D-BDC2-83902EB5CCFA}"/>
              </a:ext>
            </a:extLst>
          </p:cNvPr>
          <p:cNvSpPr txBox="1"/>
          <p:nvPr/>
        </p:nvSpPr>
        <p:spPr>
          <a:xfrm flipH="1">
            <a:off x="2224521" y="3413498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C01B5-E7FA-6D45-9FB4-7A54A74A5F73}"/>
              </a:ext>
            </a:extLst>
          </p:cNvPr>
          <p:cNvSpPr txBox="1"/>
          <p:nvPr/>
        </p:nvSpPr>
        <p:spPr>
          <a:xfrm>
            <a:off x="2226186" y="300120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C821D65-4F80-9D4E-A1F6-927B3F1E48FA}"/>
              </a:ext>
            </a:extLst>
          </p:cNvPr>
          <p:cNvSpPr txBox="1"/>
          <p:nvPr/>
        </p:nvSpPr>
        <p:spPr>
          <a:xfrm>
            <a:off x="2206949" y="258890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3931AF-D78D-8145-816B-841466D86CD2}"/>
              </a:ext>
            </a:extLst>
          </p:cNvPr>
          <p:cNvSpPr/>
          <p:nvPr/>
        </p:nvSpPr>
        <p:spPr bwMode="auto">
          <a:xfrm>
            <a:off x="2877704" y="4345075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74BC2D-18FC-A742-A850-764C7D31AA49}"/>
              </a:ext>
            </a:extLst>
          </p:cNvPr>
          <p:cNvSpPr/>
          <p:nvPr/>
        </p:nvSpPr>
        <p:spPr bwMode="auto">
          <a:xfrm>
            <a:off x="3293712" y="352967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9BCB5C-A38E-6440-8896-9089DBB45B9A}"/>
              </a:ext>
            </a:extLst>
          </p:cNvPr>
          <p:cNvSpPr/>
          <p:nvPr/>
        </p:nvSpPr>
        <p:spPr bwMode="auto">
          <a:xfrm>
            <a:off x="4099972" y="273209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7D0AA8-24FF-3245-9B88-7C95A233C95F}"/>
              </a:ext>
            </a:extLst>
          </p:cNvPr>
          <p:cNvSpPr/>
          <p:nvPr/>
        </p:nvSpPr>
        <p:spPr bwMode="auto">
          <a:xfrm>
            <a:off x="4490682" y="391750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E997165-5137-694B-A4C1-B157B717C2DF}"/>
              </a:ext>
            </a:extLst>
          </p:cNvPr>
          <p:cNvSpPr txBox="1"/>
          <p:nvPr/>
        </p:nvSpPr>
        <p:spPr>
          <a:xfrm>
            <a:off x="2942538" y="434132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CF2FD2-E0C8-1844-9696-E0010738EAE5}"/>
              </a:ext>
            </a:extLst>
          </p:cNvPr>
          <p:cNvSpPr txBox="1"/>
          <p:nvPr/>
        </p:nvSpPr>
        <p:spPr>
          <a:xfrm>
            <a:off x="3351076" y="355688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de-DE" sz="16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7C00CBD-50BA-7947-A40F-36E79FD62185}"/>
              </a:ext>
            </a:extLst>
          </p:cNvPr>
          <p:cNvSpPr txBox="1"/>
          <p:nvPr/>
        </p:nvSpPr>
        <p:spPr>
          <a:xfrm>
            <a:off x="4128679" y="2750248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p</a:t>
            </a:r>
            <a:r>
              <a:rPr lang="de-DE" sz="1600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312746B-09D9-C04F-9278-BAE81875FC2C}"/>
              </a:ext>
            </a:extLst>
          </p:cNvPr>
          <p:cNvSpPr txBox="1"/>
          <p:nvPr/>
        </p:nvSpPr>
        <p:spPr>
          <a:xfrm>
            <a:off x="4550188" y="394004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p</a:t>
            </a:r>
            <a:r>
              <a:rPr lang="de-DE" sz="1600" baseline="-25000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7129049-B4EA-AF47-B6B7-406EE8DE9937}"/>
              </a:ext>
            </a:extLst>
          </p:cNvPr>
          <p:cNvSpPr txBox="1"/>
          <p:nvPr/>
        </p:nvSpPr>
        <p:spPr>
          <a:xfrm>
            <a:off x="669695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1;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2;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06AC2AC-4F99-8A42-8A62-6A21596BD65F}"/>
              </a:ext>
            </a:extLst>
          </p:cNvPr>
          <p:cNvSpPr txBox="1"/>
          <p:nvPr/>
        </p:nvSpPr>
        <p:spPr>
          <a:xfrm>
            <a:off x="2206949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4;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382185E-52A2-E748-B669-3DAE6A7356F9}"/>
              </a:ext>
            </a:extLst>
          </p:cNvPr>
          <p:cNvSpPr txBox="1"/>
          <p:nvPr/>
        </p:nvSpPr>
        <p:spPr>
          <a:xfrm>
            <a:off x="3744203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4;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6;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A9A11D2-DBF5-364B-ACEC-F5E642E7B1FC}"/>
              </a:ext>
            </a:extLst>
          </p:cNvPr>
          <p:cNvSpPr txBox="1"/>
          <p:nvPr/>
        </p:nvSpPr>
        <p:spPr>
          <a:xfrm>
            <a:off x="5281456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3;</a:t>
            </a:r>
          </a:p>
        </p:txBody>
      </p:sp>
    </p:spTree>
    <p:extLst>
      <p:ext uri="{BB962C8B-B14F-4D97-AF65-F5344CB8AC3E}">
        <p14:creationId xmlns:p14="http://schemas.microsoft.com/office/powerpoint/2010/main" val="3907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9A738C-2292-624A-BA33-0A7B618601AF}"/>
              </a:ext>
            </a:extLst>
          </p:cNvPr>
          <p:cNvGrpSpPr/>
          <p:nvPr/>
        </p:nvGrpSpPr>
        <p:grpSpPr>
          <a:xfrm>
            <a:off x="778959" y="1488242"/>
            <a:ext cx="7937222" cy="3543652"/>
            <a:chOff x="778959" y="1488242"/>
            <a:chExt cx="7937222" cy="354365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EABF5C4-DCE2-2346-913E-BD1B4A41934A}"/>
                </a:ext>
              </a:extLst>
            </p:cNvPr>
            <p:cNvSpPr txBox="1"/>
            <p:nvPr/>
          </p:nvSpPr>
          <p:spPr>
            <a:xfrm>
              <a:off x="778959" y="2531056"/>
              <a:ext cx="2518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Typ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(der Variable)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FB83E5E-80F4-A649-B01F-FDBA09DF4171}"/>
                </a:ext>
              </a:extLst>
            </p:cNvPr>
            <p:cNvCxnSpPr>
              <a:stCxn id="3" idx="0"/>
            </p:cNvCxnSpPr>
            <p:nvPr/>
          </p:nvCxnSpPr>
          <p:spPr bwMode="auto">
            <a:xfrm flipV="1">
              <a:off x="2037983" y="1871960"/>
              <a:ext cx="115577" cy="659096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F90081-66E6-8D45-86A7-BBD7E857195C}"/>
                </a:ext>
              </a:extLst>
            </p:cNvPr>
            <p:cNvSpPr txBox="1"/>
            <p:nvPr/>
          </p:nvSpPr>
          <p:spPr>
            <a:xfrm>
              <a:off x="5619837" y="3462234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Konstruktor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rgbClr val="0070C0"/>
                  </a:solidFill>
                </a:rPr>
                <a:t>parameterlos (Standard-</a:t>
              </a:r>
              <a:r>
                <a:rPr lang="de-DE" sz="1600" b="0" dirty="0" err="1">
                  <a:solidFill>
                    <a:srgbClr val="0070C0"/>
                  </a:solidFill>
                </a:rPr>
                <a:t>konstruktor</a:t>
              </a:r>
              <a:r>
                <a:rPr lang="de-DE" sz="1600" b="0" dirty="0">
                  <a:solidFill>
                    <a:srgbClr val="0070C0"/>
                  </a:solidFill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eine spezielle Methode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heißt genau wie die Klasse (groß geschrieben)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D7C3893-A498-1E45-BADC-9CCE2CE4D447}"/>
                </a:ext>
              </a:extLst>
            </p:cNvPr>
            <p:cNvCxnSpPr>
              <a:stCxn id="5" idx="0"/>
            </p:cNvCxnSpPr>
            <p:nvPr/>
          </p:nvCxnSpPr>
          <p:spPr bwMode="auto">
            <a:xfrm flipH="1" flipV="1">
              <a:off x="6339917" y="1876762"/>
              <a:ext cx="828092" cy="158547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960E9-2FA3-564F-B15B-772A13AD22C1}"/>
                </a:ext>
              </a:extLst>
            </p:cNvPr>
            <p:cNvSpPr txBox="1"/>
            <p:nvPr/>
          </p:nvSpPr>
          <p:spPr>
            <a:xfrm>
              <a:off x="1477765" y="1488242"/>
              <a:ext cx="5570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 err="1">
                  <a:solidFill>
                    <a:srgbClr val="76B91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refVariable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 = </a:t>
              </a:r>
              <a:r>
                <a:rPr lang="de-DE" sz="20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Klasse()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DBA116-3B4A-B241-880C-4D79B45E453F}"/>
                </a:ext>
              </a:extLst>
            </p:cNvPr>
            <p:cNvSpPr txBox="1"/>
            <p:nvPr/>
          </p:nvSpPr>
          <p:spPr>
            <a:xfrm>
              <a:off x="2157471" y="3569816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76B911"/>
                  </a:solidFill>
                </a:rPr>
                <a:t>Name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(Name der Variablen,</a:t>
              </a:r>
            </a:p>
            <a:p>
              <a:r>
                <a:rPr lang="de-DE" sz="1600" dirty="0"/>
                <a:t>d</a:t>
              </a:r>
              <a:r>
                <a:rPr lang="de-DE" sz="1600" b="0" dirty="0">
                  <a:solidFill>
                    <a:schemeClr val="tx1"/>
                  </a:solidFill>
                </a:rPr>
                <a:t>ie auf das Objekt zeigt)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20E7511-5446-2842-B270-7EF432E2023A}"/>
                </a:ext>
              </a:extLst>
            </p:cNvPr>
            <p:cNvCxnSpPr>
              <a:stCxn id="8" idx="0"/>
            </p:cNvCxnSpPr>
            <p:nvPr/>
          </p:nvCxnSpPr>
          <p:spPr bwMode="auto">
            <a:xfrm flipV="1">
              <a:off x="3416495" y="1888626"/>
              <a:ext cx="253144" cy="1681190"/>
            </a:xfrm>
            <a:prstGeom prst="straightConnector1">
              <a:avLst/>
            </a:prstGeom>
            <a:noFill/>
            <a:ln w="19050" cap="flat" cmpd="sng" algn="ctr">
              <a:solidFill>
                <a:srgbClr val="76B91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218256A-21D0-7242-A43C-D2D4267086CA}"/>
                </a:ext>
              </a:extLst>
            </p:cNvPr>
            <p:cNvSpPr txBox="1"/>
            <p:nvPr/>
          </p:nvSpPr>
          <p:spPr>
            <a:xfrm>
              <a:off x="4042782" y="2371448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solidFill>
                    <a:schemeClr val="tx1"/>
                  </a:solidFill>
                </a:rPr>
                <a:t>Schlüsselwort </a:t>
              </a:r>
              <a:r>
                <a:rPr lang="de-DE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endParaRPr lang="de-DE" sz="1600" b="1" dirty="0">
                <a:solidFill>
                  <a:srgbClr val="C00000"/>
                </a:solidFill>
                <a:latin typeface="Courier New" panose="02070309020205020404" pitchFamily="49" charset="0"/>
                <a:ea typeface="Consolas" charset="0"/>
                <a:cs typeface="Courier New" panose="02070309020205020404" pitchFamily="49" charset="0"/>
              </a:endParaRPr>
            </a:p>
            <a:p>
              <a:r>
                <a:rPr lang="de-DE" sz="1600" b="0" dirty="0">
                  <a:solidFill>
                    <a:schemeClr val="tx1"/>
                  </a:solidFill>
                </a:rPr>
                <a:t>Operator zum Erzeugen 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von Objekten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8B57389-E369-5749-89CE-B2B06880B654}"/>
                </a:ext>
              </a:extLst>
            </p:cNvPr>
            <p:cNvCxnSpPr/>
            <p:nvPr/>
          </p:nvCxnSpPr>
          <p:spPr bwMode="auto">
            <a:xfrm flipH="1" flipV="1">
              <a:off x="5235225" y="1876762"/>
              <a:ext cx="66581" cy="49468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699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0E93A5-4BA3-7642-AB48-F37D9E2985C7}"/>
              </a:ext>
            </a:extLst>
          </p:cNvPr>
          <p:cNvSpPr/>
          <p:nvPr/>
        </p:nvSpPr>
        <p:spPr>
          <a:xfrm>
            <a:off x="1300213" y="16033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Point 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de-DE" sz="1600" dirty="0">
              <a:latin typeface="Monaco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>
                <a:solidFill>
                  <a:srgbClr val="0000C0"/>
                </a:solidFill>
                <a:latin typeface="Monaco" charset="0"/>
              </a:rPr>
              <a:t>x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0000C0"/>
                </a:solidFill>
                <a:latin typeface="Monaco" charset="0"/>
              </a:rPr>
              <a:t>y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...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C0DEC-300B-7047-AD1B-E389381CA92B}"/>
              </a:ext>
            </a:extLst>
          </p:cNvPr>
          <p:cNvSpPr txBox="1"/>
          <p:nvPr/>
        </p:nvSpPr>
        <p:spPr>
          <a:xfrm>
            <a:off x="1014413" y="4441105"/>
            <a:ext cx="391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öffentliche </a:t>
            </a:r>
            <a:r>
              <a:rPr lang="de-DE" sz="1600" b="0" dirty="0">
                <a:solidFill>
                  <a:schemeClr val="tx1"/>
                </a:solidFill>
              </a:rPr>
              <a:t>Klasse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kann von anderen Klassen genutzt werden;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von außen sichtbar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71A150-6777-134F-8731-DA67BC4E8D7E}"/>
              </a:ext>
            </a:extLst>
          </p:cNvPr>
          <p:cNvCxnSpPr/>
          <p:nvPr/>
        </p:nvCxnSpPr>
        <p:spPr bwMode="auto">
          <a:xfrm flipV="1">
            <a:off x="1804269" y="1920825"/>
            <a:ext cx="0" cy="25202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B61B580-6BE0-494A-ACB8-F02028AAD503}"/>
              </a:ext>
            </a:extLst>
          </p:cNvPr>
          <p:cNvSpPr txBox="1"/>
          <p:nvPr/>
        </p:nvSpPr>
        <p:spPr>
          <a:xfrm>
            <a:off x="3181128" y="3523243"/>
            <a:ext cx="433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persönliche (private) </a:t>
            </a:r>
            <a:r>
              <a:rPr lang="de-DE" sz="1600" b="0" dirty="0">
                <a:solidFill>
                  <a:schemeClr val="tx1"/>
                </a:solidFill>
              </a:rPr>
              <a:t>Daten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eines Objektes vom 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de-DE" sz="1600" b="0" dirty="0">
                <a:solidFill>
                  <a:schemeClr val="tx1"/>
                </a:solidFill>
              </a:rPr>
              <a:t>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nur innerhalb der Klasse sichtbar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E4FA-73A9-DC4E-AE34-2B73CE60057C}"/>
              </a:ext>
            </a:extLst>
          </p:cNvPr>
          <p:cNvCxnSpPr/>
          <p:nvPr/>
        </p:nvCxnSpPr>
        <p:spPr bwMode="auto">
          <a:xfrm flipH="1" flipV="1">
            <a:off x="2956397" y="2928937"/>
            <a:ext cx="1014587" cy="594306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2AD048-8429-344E-9E08-3552013A4FE0}"/>
              </a:ext>
            </a:extLst>
          </p:cNvPr>
          <p:cNvSpPr txBox="1"/>
          <p:nvPr/>
        </p:nvSpPr>
        <p:spPr>
          <a:xfrm>
            <a:off x="5123111" y="2250767"/>
            <a:ext cx="287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Objektvariablen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b="0" dirty="0">
                <a:solidFill>
                  <a:schemeClr val="tx1"/>
                </a:solidFill>
              </a:rPr>
              <a:t>für die x- und </a:t>
            </a:r>
            <a:r>
              <a:rPr lang="de-DE" sz="1600" b="0" dirty="0" err="1">
                <a:solidFill>
                  <a:schemeClr val="tx1"/>
                </a:solidFill>
              </a:rPr>
              <a:t>y</a:t>
            </a:r>
            <a:r>
              <a:rPr lang="de-DE" sz="1600" b="0" dirty="0">
                <a:solidFill>
                  <a:schemeClr val="tx1"/>
                </a:solidFill>
              </a:rPr>
              <a:t>-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Koordinate vom Typ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endParaRPr lang="de-DE" sz="16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b="0" dirty="0">
                <a:solidFill>
                  <a:schemeClr val="tx1"/>
                </a:solidFill>
              </a:rPr>
              <a:t>sog. </a:t>
            </a:r>
            <a:r>
              <a:rPr lang="de-DE" sz="1600" dirty="0">
                <a:solidFill>
                  <a:srgbClr val="C00000"/>
                </a:solidFill>
              </a:rPr>
              <a:t>Attribute</a:t>
            </a:r>
            <a:r>
              <a:rPr lang="de-DE" sz="1600" b="0" dirty="0">
                <a:solidFill>
                  <a:srgbClr val="C00000"/>
                </a:solidFill>
              </a:rPr>
              <a:t> (</a:t>
            </a:r>
            <a:r>
              <a:rPr lang="de-DE" sz="1600" dirty="0">
                <a:solidFill>
                  <a:srgbClr val="C00000"/>
                </a:solidFill>
              </a:rPr>
              <a:t>D</a:t>
            </a:r>
            <a:r>
              <a:rPr lang="de-DE" sz="1600" b="0" dirty="0">
                <a:solidFill>
                  <a:srgbClr val="C00000"/>
                </a:solidFill>
              </a:rPr>
              <a:t>atenfelder) </a:t>
            </a:r>
            <a:r>
              <a:rPr lang="de-DE" sz="1600" b="0" dirty="0">
                <a:solidFill>
                  <a:schemeClr val="tx1"/>
                </a:solidFill>
              </a:rPr>
              <a:t>der Klasse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E884BF-CBC1-B543-B586-C7DB10651CAA}"/>
              </a:ext>
            </a:extLst>
          </p:cNvPr>
          <p:cNvCxnSpPr/>
          <p:nvPr/>
        </p:nvCxnSpPr>
        <p:spPr bwMode="auto">
          <a:xfrm flipH="1">
            <a:off x="4108525" y="2424881"/>
            <a:ext cx="1014587" cy="7200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4DA82-79ED-5944-A05F-083B27459904}"/>
              </a:ext>
            </a:extLst>
          </p:cNvPr>
          <p:cNvCxnSpPr/>
          <p:nvPr/>
        </p:nvCxnSpPr>
        <p:spPr bwMode="auto">
          <a:xfrm flipH="1">
            <a:off x="4108525" y="2460885"/>
            <a:ext cx="1014585" cy="29821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0BDA6F-98AA-6945-8ACD-EACAF314CA54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3893532" y="1648413"/>
            <a:ext cx="1014584" cy="76944"/>
          </a:xfrm>
          <a:prstGeom prst="straightConnector1">
            <a:avLst/>
          </a:prstGeom>
          <a:noFill/>
          <a:ln w="19050" cap="flat" cmpd="sng" algn="ctr">
            <a:solidFill>
              <a:srgbClr val="76B91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C90121F-A7BD-D641-A037-039F16AFAAB5}"/>
              </a:ext>
            </a:extLst>
          </p:cNvPr>
          <p:cNvSpPr txBox="1"/>
          <p:nvPr/>
        </p:nvSpPr>
        <p:spPr>
          <a:xfrm>
            <a:off x="4908116" y="1356025"/>
            <a:ext cx="433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76B911"/>
                </a:solidFill>
              </a:rPr>
              <a:t>Deklaration </a:t>
            </a:r>
            <a:r>
              <a:rPr lang="de-DE" sz="1600" b="0" dirty="0">
                <a:solidFill>
                  <a:schemeClr val="tx1"/>
                </a:solidFill>
              </a:rPr>
              <a:t>einer Klasse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es existiert ein neuer Datentyp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42559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7AE60D5-2F3A-F645-9F1D-515D0ACF951B}"/>
              </a:ext>
            </a:extLst>
          </p:cNvPr>
          <p:cNvSpPr/>
          <p:nvPr/>
        </p:nvSpPr>
        <p:spPr bwMode="auto">
          <a:xfrm>
            <a:off x="160276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DB70F7-138E-B243-86ED-20A4D6068952}"/>
              </a:ext>
            </a:extLst>
          </p:cNvPr>
          <p:cNvSpPr txBox="1"/>
          <p:nvPr/>
        </p:nvSpPr>
        <p:spPr>
          <a:xfrm>
            <a:off x="168088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598105-91E0-CB47-A618-1BB7D009A470}"/>
              </a:ext>
            </a:extLst>
          </p:cNvPr>
          <p:cNvSpPr txBox="1"/>
          <p:nvPr/>
        </p:nvSpPr>
        <p:spPr>
          <a:xfrm>
            <a:off x="84494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ED5C7-1FCA-3A40-B015-663301C2662B}"/>
              </a:ext>
            </a:extLst>
          </p:cNvPr>
          <p:cNvSpPr/>
          <p:nvPr/>
        </p:nvSpPr>
        <p:spPr bwMode="auto">
          <a:xfrm>
            <a:off x="104948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CF716F-B707-B940-8315-487DF075364C}"/>
              </a:ext>
            </a:extLst>
          </p:cNvPr>
          <p:cNvCxnSpPr>
            <a:stCxn id="5" idx="7"/>
            <a:endCxn id="2" idx="1"/>
          </p:cNvCxnSpPr>
          <p:nvPr/>
        </p:nvCxnSpPr>
        <p:spPr bwMode="auto">
          <a:xfrm flipV="1">
            <a:off x="117239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D91BBCC-7F9E-DB4E-BC85-249CF235F38B}"/>
              </a:ext>
            </a:extLst>
          </p:cNvPr>
          <p:cNvSpPr/>
          <p:nvPr/>
        </p:nvSpPr>
        <p:spPr bwMode="auto">
          <a:xfrm>
            <a:off x="3625215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87953B-A632-6647-8A91-9B1AD4178545}"/>
              </a:ext>
            </a:extLst>
          </p:cNvPr>
          <p:cNvSpPr txBox="1"/>
          <p:nvPr/>
        </p:nvSpPr>
        <p:spPr>
          <a:xfrm>
            <a:off x="3703333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0E0609-BFB4-F440-861A-65B569F99D6E}"/>
              </a:ext>
            </a:extLst>
          </p:cNvPr>
          <p:cNvSpPr txBox="1"/>
          <p:nvPr/>
        </p:nvSpPr>
        <p:spPr>
          <a:xfrm>
            <a:off x="2867389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5D48C8-26BF-3F41-A89E-84469141BB51}"/>
              </a:ext>
            </a:extLst>
          </p:cNvPr>
          <p:cNvSpPr/>
          <p:nvPr/>
        </p:nvSpPr>
        <p:spPr bwMode="auto">
          <a:xfrm>
            <a:off x="3071932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DB196A-D349-CE45-8605-B90416389931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3194844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94E32E6-1D36-B34D-A1F8-81B458AE794F}"/>
              </a:ext>
            </a:extLst>
          </p:cNvPr>
          <p:cNvSpPr/>
          <p:nvPr/>
        </p:nvSpPr>
        <p:spPr bwMode="auto">
          <a:xfrm>
            <a:off x="563425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C7FF1-79A9-9944-B8FC-90BAC508AB95}"/>
              </a:ext>
            </a:extLst>
          </p:cNvPr>
          <p:cNvSpPr txBox="1"/>
          <p:nvPr/>
        </p:nvSpPr>
        <p:spPr>
          <a:xfrm>
            <a:off x="571237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460C4-8F2C-5847-809C-EBCDD4D22EF0}"/>
              </a:ext>
            </a:extLst>
          </p:cNvPr>
          <p:cNvSpPr txBox="1"/>
          <p:nvPr/>
        </p:nvSpPr>
        <p:spPr>
          <a:xfrm>
            <a:off x="487643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99EA6-5F94-D948-B07B-BF38C260661C}"/>
              </a:ext>
            </a:extLst>
          </p:cNvPr>
          <p:cNvSpPr/>
          <p:nvPr/>
        </p:nvSpPr>
        <p:spPr bwMode="auto">
          <a:xfrm>
            <a:off x="508097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952F3A-5B8F-BF41-9CAE-35CFCA14957B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520388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4E2FB636-1478-2145-BEE4-9142486F1846}"/>
              </a:ext>
            </a:extLst>
          </p:cNvPr>
          <p:cNvSpPr/>
          <p:nvPr/>
        </p:nvSpPr>
        <p:spPr bwMode="auto">
          <a:xfrm>
            <a:off x="7643301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4B6B68-A477-4647-8C4C-BBAC6B1CED37}"/>
              </a:ext>
            </a:extLst>
          </p:cNvPr>
          <p:cNvSpPr txBox="1"/>
          <p:nvPr/>
        </p:nvSpPr>
        <p:spPr>
          <a:xfrm>
            <a:off x="7721419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C44C2E-F022-4F41-BE69-2157EF750005}"/>
              </a:ext>
            </a:extLst>
          </p:cNvPr>
          <p:cNvSpPr txBox="1"/>
          <p:nvPr/>
        </p:nvSpPr>
        <p:spPr>
          <a:xfrm>
            <a:off x="6885475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008E1-0E04-4F49-A7B2-CBEA410E5DFF}"/>
              </a:ext>
            </a:extLst>
          </p:cNvPr>
          <p:cNvSpPr/>
          <p:nvPr/>
        </p:nvSpPr>
        <p:spPr bwMode="auto">
          <a:xfrm>
            <a:off x="7090018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9A9BFF-8E4B-1348-87C6-60AD7FBC887E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7212930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02C81A7-D8A8-C44A-9343-01364E50C703}"/>
              </a:ext>
            </a:extLst>
          </p:cNvPr>
          <p:cNvSpPr/>
          <p:nvPr/>
        </p:nvSpPr>
        <p:spPr bwMode="auto">
          <a:xfrm>
            <a:off x="160276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BD5B20-D2F6-8E43-9C8A-586446EB7A97}"/>
              </a:ext>
            </a:extLst>
          </p:cNvPr>
          <p:cNvSpPr txBox="1"/>
          <p:nvPr/>
        </p:nvSpPr>
        <p:spPr>
          <a:xfrm>
            <a:off x="168088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de-DE" sz="14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EB3337-9F08-6D43-B101-0C40E89E508C}"/>
              </a:ext>
            </a:extLst>
          </p:cNvPr>
          <p:cNvSpPr txBox="1"/>
          <p:nvPr/>
        </p:nvSpPr>
        <p:spPr>
          <a:xfrm>
            <a:off x="84494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5D9F0E-F0EB-7F48-A3EA-6F1BAD7AAD95}"/>
              </a:ext>
            </a:extLst>
          </p:cNvPr>
          <p:cNvSpPr/>
          <p:nvPr/>
        </p:nvSpPr>
        <p:spPr bwMode="auto">
          <a:xfrm>
            <a:off x="104948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3AEF73C-8D63-1542-BDF8-A68A28CB61ED}"/>
              </a:ext>
            </a:extLst>
          </p:cNvPr>
          <p:cNvCxnSpPr>
            <a:stCxn id="25" idx="7"/>
          </p:cNvCxnSpPr>
          <p:nvPr/>
        </p:nvCxnSpPr>
        <p:spPr bwMode="auto">
          <a:xfrm flipV="1">
            <a:off x="1172397" y="3138587"/>
            <a:ext cx="409086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852594D8-46B7-1841-BAE7-CBADEEA2FAAF}"/>
              </a:ext>
            </a:extLst>
          </p:cNvPr>
          <p:cNvSpPr/>
          <p:nvPr/>
        </p:nvSpPr>
        <p:spPr bwMode="auto">
          <a:xfrm>
            <a:off x="3625215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915C86E-13F1-9245-B813-4801BB3256C2}"/>
              </a:ext>
            </a:extLst>
          </p:cNvPr>
          <p:cNvSpPr txBox="1"/>
          <p:nvPr/>
        </p:nvSpPr>
        <p:spPr>
          <a:xfrm>
            <a:off x="3703333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744E28-2698-E54A-8509-E72257706C5E}"/>
              </a:ext>
            </a:extLst>
          </p:cNvPr>
          <p:cNvSpPr txBox="1"/>
          <p:nvPr/>
        </p:nvSpPr>
        <p:spPr>
          <a:xfrm>
            <a:off x="2867389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2675EC-FB02-884A-994B-D03B528612CB}"/>
              </a:ext>
            </a:extLst>
          </p:cNvPr>
          <p:cNvSpPr/>
          <p:nvPr/>
        </p:nvSpPr>
        <p:spPr bwMode="auto">
          <a:xfrm>
            <a:off x="3071932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F6DF4E-2B8A-1242-B067-E5DA6BA4E9CA}"/>
              </a:ext>
            </a:extLst>
          </p:cNvPr>
          <p:cNvCxnSpPr>
            <a:endCxn id="30" idx="1"/>
          </p:cNvCxnSpPr>
          <p:nvPr/>
        </p:nvCxnSpPr>
        <p:spPr bwMode="auto">
          <a:xfrm flipV="1">
            <a:off x="3194844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EABFC72A-9A5D-8046-A1E7-437BA0B3A9DE}"/>
              </a:ext>
            </a:extLst>
          </p:cNvPr>
          <p:cNvSpPr/>
          <p:nvPr/>
        </p:nvSpPr>
        <p:spPr bwMode="auto">
          <a:xfrm>
            <a:off x="563425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1F8188-50EC-0143-AB38-B5B8227A8B86}"/>
              </a:ext>
            </a:extLst>
          </p:cNvPr>
          <p:cNvSpPr txBox="1"/>
          <p:nvPr/>
        </p:nvSpPr>
        <p:spPr>
          <a:xfrm>
            <a:off x="571237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CD14BB5-E479-0F4A-BFF3-A1D97F6F9FFD}"/>
              </a:ext>
            </a:extLst>
          </p:cNvPr>
          <p:cNvSpPr txBox="1"/>
          <p:nvPr/>
        </p:nvSpPr>
        <p:spPr>
          <a:xfrm>
            <a:off x="487643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04A2E-506D-F542-9927-012F4C0B885F}"/>
              </a:ext>
            </a:extLst>
          </p:cNvPr>
          <p:cNvSpPr/>
          <p:nvPr/>
        </p:nvSpPr>
        <p:spPr bwMode="auto">
          <a:xfrm>
            <a:off x="508097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A00F1C-2FD6-4341-BCD2-4F40B8562444}"/>
              </a:ext>
            </a:extLst>
          </p:cNvPr>
          <p:cNvCxnSpPr>
            <a:endCxn id="35" idx="1"/>
          </p:cNvCxnSpPr>
          <p:nvPr/>
        </p:nvCxnSpPr>
        <p:spPr bwMode="auto">
          <a:xfrm flipV="1">
            <a:off x="5203887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69E6AC-4A80-1F4D-A5F8-DD4617A47A4F}"/>
              </a:ext>
            </a:extLst>
          </p:cNvPr>
          <p:cNvSpPr/>
          <p:nvPr/>
        </p:nvSpPr>
        <p:spPr bwMode="auto">
          <a:xfrm>
            <a:off x="7643301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BBD9BB-E8A0-7D41-BDA8-8047A37B1EC9}"/>
              </a:ext>
            </a:extLst>
          </p:cNvPr>
          <p:cNvSpPr txBox="1"/>
          <p:nvPr/>
        </p:nvSpPr>
        <p:spPr>
          <a:xfrm>
            <a:off x="7721419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9257C5-A9D2-8944-B46D-8FC5E370A66D}"/>
              </a:ext>
            </a:extLst>
          </p:cNvPr>
          <p:cNvSpPr txBox="1"/>
          <p:nvPr/>
        </p:nvSpPr>
        <p:spPr>
          <a:xfrm>
            <a:off x="6885475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FFD8CC-A0FC-2947-ACA8-B2CA156588A9}"/>
              </a:ext>
            </a:extLst>
          </p:cNvPr>
          <p:cNvSpPr/>
          <p:nvPr/>
        </p:nvSpPr>
        <p:spPr bwMode="auto">
          <a:xfrm>
            <a:off x="7090018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4B3C808-D00D-794B-A3A2-DD1BF9B6B375}"/>
              </a:ext>
            </a:extLst>
          </p:cNvPr>
          <p:cNvCxnSpPr>
            <a:endCxn id="40" idx="1"/>
          </p:cNvCxnSpPr>
          <p:nvPr/>
        </p:nvCxnSpPr>
        <p:spPr bwMode="auto">
          <a:xfrm flipV="1">
            <a:off x="7212930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75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997DFF-38A1-7E4B-A7B0-0509766D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2819400"/>
            <a:ext cx="2844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1598</Words>
  <Application>Microsoft Macintosh PowerPoint</Application>
  <PresentationFormat>Breitbild</PresentationFormat>
  <Paragraphs>818</Paragraphs>
  <Slides>43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68</cp:revision>
  <cp:lastPrinted>2020-10-26T13:37:34Z</cp:lastPrinted>
  <dcterms:created xsi:type="dcterms:W3CDTF">2020-07-27T10:13:39Z</dcterms:created>
  <dcterms:modified xsi:type="dcterms:W3CDTF">2020-12-15T11:16:20Z</dcterms:modified>
</cp:coreProperties>
</file>